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Рекомендации по ведению журнала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Журнал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7. Обо всех изменениях в расписании педагог сообщает руководителю отдела. Педагог корректирует лист-расписание и  вносит изменение на  1-ой странице журнала. </a:t>
            </a:r>
            <a:r>
              <a:rPr lang="ru-RU" dirty="0" smtClean="0">
                <a:solidFill>
                  <a:srgbClr val="FFC000"/>
                </a:solidFill>
              </a:rPr>
              <a:t>Необходимо указать в графе «расписание» после графика работы  наличие здоровье сберегающих элементов для любых типов занятий: организационные моменты, динамические паузы, проветривание помещения, физкультминутки; гимнастика для глаз (</a:t>
            </a:r>
            <a:r>
              <a:rPr lang="ru-RU" dirty="0" err="1" smtClean="0">
                <a:solidFill>
                  <a:srgbClr val="FFC000"/>
                </a:solidFill>
              </a:rPr>
              <a:t>бисероплетение</a:t>
            </a:r>
            <a:r>
              <a:rPr lang="ru-RU" dirty="0" smtClean="0">
                <a:solidFill>
                  <a:srgbClr val="FFC000"/>
                </a:solidFill>
              </a:rPr>
              <a:t>, резьба по дереву, работа с компьютером); восстанавливающие упражнения, дыхательная гимнастика (для спортивных объединений и т.д.).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Журнал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8.Необходимо заполнить «Технику безопасности» в конце журнала в сентябре (</a:t>
            </a:r>
            <a:r>
              <a:rPr lang="en-US" dirty="0" smtClean="0"/>
              <a:t>I</a:t>
            </a:r>
            <a:r>
              <a:rPr lang="ru-RU" dirty="0" smtClean="0"/>
              <a:t> полугодие) и в январе (</a:t>
            </a:r>
            <a:r>
              <a:rPr lang="en-US" dirty="0" smtClean="0"/>
              <a:t>II</a:t>
            </a:r>
            <a:r>
              <a:rPr lang="ru-RU" dirty="0" smtClean="0"/>
              <a:t> полугодие), прописывая конкретный инструктаж по разным видам деятельности (электротехника, художественная гимнастика, дошкольное отделение и т.д.). </a:t>
            </a:r>
            <a:r>
              <a:rPr lang="ru-RU" u="sng" dirty="0" smtClean="0"/>
              <a:t>Графу «Подпись педагога» НЕОБХОДИМО РАЗДЕЛИТЬ ПОПОЛАМ. В двух графах расписываются педагог и ребёнок. Инструктаж проводится с каждым обучающимся.  </a:t>
            </a:r>
            <a:r>
              <a:rPr lang="ru-RU" dirty="0" smtClean="0"/>
              <a:t>Список детей совпадает с количественным составом в сентябре и в январе. С вновь прибывшими также проводится инструктаж (правила записи прежние).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Журнал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9. Количество  отработанных часов за день в данной группе (групповые занятия) и в данном объединении (индивид. занятия) прописывается одним числом (1 час, 2ч., 4ч., 6ч. ит.д.). 	Педагог (и концертмейстер) расписываются в графе «подпись». </a:t>
            </a:r>
            <a:r>
              <a:rPr lang="ru-RU" u="sng" dirty="0" smtClean="0"/>
              <a:t>Нормируемая часть рабочего времени</a:t>
            </a:r>
            <a:r>
              <a:rPr lang="ru-RU" dirty="0" smtClean="0"/>
              <a:t> педагогических работников определяется в </a:t>
            </a:r>
            <a:r>
              <a:rPr lang="ru-RU" u="sng" dirty="0" smtClean="0"/>
              <a:t>астрономических часах </a:t>
            </a:r>
            <a:r>
              <a:rPr lang="ru-RU" dirty="0" smtClean="0"/>
              <a:t> и включает учебные занятия </a:t>
            </a:r>
            <a:r>
              <a:rPr lang="ru-RU" u="sng" dirty="0" smtClean="0"/>
              <a:t>и короткие перерывы между каждым занятием, установленные для обучающихся</a:t>
            </a:r>
            <a:r>
              <a:rPr lang="ru-RU" dirty="0" smtClean="0"/>
              <a:t>, при этом продолжительность учебного занятия не  превышает 45 минут. Другая </a:t>
            </a:r>
            <a:r>
              <a:rPr lang="ru-RU" u="sng" dirty="0" smtClean="0"/>
              <a:t>часть педагогической работы, требующая затрат рабочего времени</a:t>
            </a:r>
            <a:r>
              <a:rPr lang="ru-RU" dirty="0" smtClean="0"/>
              <a:t>, вытекает из должностных обязанностей педагога, предусмотренных уставом образовательного учреждения, регулируется графиками и планами работы, в т.ч. личными планами работника (участие в работе педагогических, методических советов; проведение родительских собраний, консультаций; оздоровительных, воспитательных и других мероприятий, предусмотренных образовательной программой</a:t>
            </a:r>
            <a:r>
              <a:rPr lang="ru-RU" b="1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Журнал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10. «Данные о родителях»  необходимо заполнить на начало открытия объединения, указав все необходимые сведения: ФИО родителя, адрес, телефон, № школы или </a:t>
            </a:r>
            <a:r>
              <a:rPr lang="ru-RU" dirty="0" err="1" smtClean="0"/>
              <a:t>д</a:t>
            </a:r>
            <a:r>
              <a:rPr lang="ru-RU" dirty="0" smtClean="0"/>
              <a:t>/с, класс и год рождения ребёнка. Педагогу необходимо иметь </a:t>
            </a:r>
            <a:r>
              <a:rPr lang="ru-RU" b="1" dirty="0" smtClean="0">
                <a:solidFill>
                  <a:srgbClr val="CC0066"/>
                </a:solidFill>
              </a:rPr>
              <a:t>заявление от родителя </a:t>
            </a:r>
            <a:r>
              <a:rPr lang="ru-RU" dirty="0" smtClean="0"/>
              <a:t>с указанием названия объединения и медицинский допуск с указанием нагрузки (количеством часов) по данному виду деятельности.  Допуск может поставить </a:t>
            </a:r>
            <a:r>
              <a:rPr lang="ru-RU" dirty="0" err="1" smtClean="0"/>
              <a:t>мед.работник</a:t>
            </a:r>
            <a:r>
              <a:rPr lang="ru-RU" dirty="0" smtClean="0"/>
              <a:t> данного образовательного учреждения в журнале педагога дополнительного образования . Возможен вариант - медицинская справка из детской поликлиники. Она  действительна только при наличии печати мед. учреждения (ксерокопия не действительна). 		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0004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C0066"/>
                </a:solidFill>
              </a:rPr>
              <a:t>Форма заявления родителя</a:t>
            </a:r>
            <a:endParaRPr lang="ru-RU" sz="2000" b="1" dirty="0">
              <a:solidFill>
                <a:srgbClr val="CC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10000"/>
          </a:bodyPr>
          <a:lstStyle/>
          <a:p>
            <a:pPr lvl="8" algn="r">
              <a:buNone/>
            </a:pPr>
            <a:r>
              <a:rPr lang="ru-RU" sz="1600" dirty="0" smtClean="0"/>
              <a:t>Директору МБОУ ДОД ЦТД «Созвездие» ФИО_______________________________</a:t>
            </a:r>
          </a:p>
          <a:p>
            <a:pPr lvl="8" algn="r">
              <a:buNone/>
            </a:pPr>
            <a:r>
              <a:rPr lang="ru-RU" sz="1600" dirty="0" smtClean="0"/>
              <a:t>(от кого) ___________________________</a:t>
            </a:r>
          </a:p>
          <a:p>
            <a:pPr lvl="8" algn="r">
              <a:buNone/>
            </a:pPr>
            <a:endParaRPr lang="ru-RU" sz="1600" dirty="0" smtClean="0"/>
          </a:p>
          <a:p>
            <a:pPr lvl="7">
              <a:buNone/>
            </a:pPr>
            <a:r>
              <a:rPr lang="ru-RU" sz="1600" dirty="0" smtClean="0"/>
              <a:t>ЗАЯВЛЕНИЕ</a:t>
            </a:r>
          </a:p>
          <a:p>
            <a:pPr lvl="7">
              <a:buNone/>
            </a:pPr>
            <a:endParaRPr lang="ru-RU" sz="1600" dirty="0" smtClean="0"/>
          </a:p>
          <a:p>
            <a:pPr lvl="1">
              <a:spcBef>
                <a:spcPts val="0"/>
              </a:spcBef>
              <a:buNone/>
            </a:pPr>
            <a:r>
              <a:rPr lang="ru-RU" sz="1800" dirty="0" smtClean="0"/>
              <a:t>Прошу принять моего ребенка (ФИ полностью)</a:t>
            </a:r>
          </a:p>
          <a:p>
            <a:pPr lvl="1">
              <a:spcBef>
                <a:spcPts val="0"/>
              </a:spcBef>
              <a:buNone/>
            </a:pPr>
            <a:r>
              <a:rPr lang="ru-RU" sz="1800" dirty="0" smtClean="0"/>
              <a:t>________________________________________</a:t>
            </a:r>
          </a:p>
          <a:p>
            <a:pPr lvl="1">
              <a:spcBef>
                <a:spcPts val="0"/>
              </a:spcBef>
              <a:buNone/>
            </a:pPr>
            <a:r>
              <a:rPr lang="ru-RU" sz="1800" dirty="0" smtClean="0"/>
              <a:t>В объединение ______________________________________</a:t>
            </a:r>
          </a:p>
          <a:p>
            <a:pPr lvl="1">
              <a:spcBef>
                <a:spcPts val="0"/>
              </a:spcBef>
              <a:buNone/>
            </a:pPr>
            <a:r>
              <a:rPr lang="ru-RU" sz="1800" dirty="0" smtClean="0"/>
              <a:t>С _________________________________________________________________________</a:t>
            </a:r>
          </a:p>
          <a:p>
            <a:pPr lvl="1">
              <a:spcBef>
                <a:spcPts val="0"/>
              </a:spcBef>
              <a:buNone/>
            </a:pPr>
            <a:r>
              <a:rPr lang="ru-RU" sz="1800" dirty="0" smtClean="0"/>
              <a:t>Нагрузка в неделю: _________________________________________________________</a:t>
            </a:r>
          </a:p>
          <a:p>
            <a:pPr lvl="1">
              <a:spcBef>
                <a:spcPts val="0"/>
              </a:spcBef>
              <a:buNone/>
            </a:pPr>
            <a:r>
              <a:rPr lang="ru-RU" sz="1800" dirty="0" smtClean="0"/>
              <a:t>Дата рождения (число, месяц, год)_____________________________________________</a:t>
            </a:r>
          </a:p>
          <a:p>
            <a:pPr lvl="1">
              <a:spcBef>
                <a:spcPts val="0"/>
              </a:spcBef>
              <a:buNone/>
            </a:pPr>
            <a:r>
              <a:rPr lang="ru-RU" sz="1800" dirty="0" smtClean="0"/>
              <a:t>Домашний адрес ___________________________________________________________</a:t>
            </a:r>
          </a:p>
          <a:p>
            <a:pPr lvl="1">
              <a:spcBef>
                <a:spcPts val="0"/>
              </a:spcBef>
              <a:buNone/>
            </a:pPr>
            <a:r>
              <a:rPr lang="ru-RU" sz="1800" dirty="0" smtClean="0"/>
              <a:t>Телефон (домашний, </a:t>
            </a:r>
            <a:r>
              <a:rPr lang="ru-RU" sz="1800" dirty="0" err="1" smtClean="0"/>
              <a:t>моб</a:t>
            </a:r>
            <a:r>
              <a:rPr lang="ru-RU" sz="1800" dirty="0" smtClean="0"/>
              <a:t>. по желанию)________________________________________</a:t>
            </a:r>
          </a:p>
          <a:p>
            <a:pPr lvl="1">
              <a:spcBef>
                <a:spcPts val="0"/>
              </a:spcBef>
              <a:buNone/>
            </a:pPr>
            <a:r>
              <a:rPr lang="ru-RU" sz="1800" dirty="0" smtClean="0"/>
              <a:t>№ школы, детского сада _____________________________________________________</a:t>
            </a:r>
          </a:p>
          <a:p>
            <a:pPr lvl="1">
              <a:spcBef>
                <a:spcPts val="0"/>
              </a:spcBef>
              <a:buNone/>
            </a:pPr>
            <a:r>
              <a:rPr lang="ru-RU" sz="1800" dirty="0" smtClean="0"/>
              <a:t>Мать _____________________________________________________________________</a:t>
            </a:r>
          </a:p>
          <a:p>
            <a:pPr lvl="1">
              <a:spcBef>
                <a:spcPts val="0"/>
              </a:spcBef>
              <a:buNone/>
            </a:pPr>
            <a:r>
              <a:rPr lang="ru-RU" sz="1800" dirty="0" smtClean="0"/>
              <a:t>					(ФИО полностью)</a:t>
            </a:r>
          </a:p>
          <a:p>
            <a:pPr lvl="1">
              <a:spcBef>
                <a:spcPts val="0"/>
              </a:spcBef>
              <a:buNone/>
            </a:pPr>
            <a:r>
              <a:rPr lang="ru-RU" sz="1800" dirty="0" smtClean="0"/>
              <a:t>Место работы, должность, телефон ___________________________________________</a:t>
            </a:r>
          </a:p>
          <a:p>
            <a:pPr lvl="1">
              <a:spcBef>
                <a:spcPts val="0"/>
              </a:spcBef>
              <a:buNone/>
            </a:pPr>
            <a:r>
              <a:rPr lang="ru-RU" sz="1800" dirty="0" smtClean="0"/>
              <a:t>Отец ______________________________________________________________________</a:t>
            </a:r>
          </a:p>
          <a:p>
            <a:pPr lvl="1">
              <a:spcBef>
                <a:spcPts val="0"/>
              </a:spcBef>
              <a:buNone/>
            </a:pPr>
            <a:r>
              <a:rPr lang="ru-RU" sz="1800" dirty="0" smtClean="0"/>
              <a:t>					(ФИО полностью)</a:t>
            </a:r>
          </a:p>
          <a:p>
            <a:pPr lvl="1">
              <a:spcBef>
                <a:spcPts val="0"/>
              </a:spcBef>
              <a:buNone/>
            </a:pPr>
            <a:r>
              <a:rPr lang="ru-RU" sz="1800" dirty="0" smtClean="0"/>
              <a:t>Место работы, должность, телефон ___________________________________________</a:t>
            </a:r>
          </a:p>
          <a:p>
            <a:pPr lvl="1">
              <a:spcBef>
                <a:spcPts val="0"/>
              </a:spcBef>
              <a:buNone/>
            </a:pPr>
            <a:r>
              <a:rPr lang="ru-RU" sz="1800" dirty="0" smtClean="0"/>
              <a:t>Подпись _________________________________</a:t>
            </a:r>
          </a:p>
          <a:p>
            <a:pPr lvl="1">
              <a:spcBef>
                <a:spcPts val="0"/>
              </a:spcBef>
              <a:buNone/>
            </a:pPr>
            <a:r>
              <a:rPr lang="ru-RU" sz="1800" dirty="0" smtClean="0"/>
              <a:t>Дата ____________________________________</a:t>
            </a:r>
          </a:p>
          <a:p>
            <a:pPr lvl="1">
              <a:spcBef>
                <a:spcPts val="0"/>
              </a:spcBef>
              <a:buNone/>
            </a:pPr>
            <a:r>
              <a:rPr lang="ru-RU" sz="1800" dirty="0" smtClean="0"/>
              <a:t>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Журнал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11.	«Содержание занятий» </a:t>
            </a:r>
            <a:r>
              <a:rPr lang="ru-RU" u="sng" dirty="0" smtClean="0"/>
              <a:t>для групп</a:t>
            </a:r>
            <a:r>
              <a:rPr lang="ru-RU" dirty="0" smtClean="0"/>
              <a:t> отражает раскрытие тем теории и практики и совпадает с Учебно-тематическим планом (необходимо указать какие теоретические знания и практические навыки получают дети.  Следует не только описать </a:t>
            </a:r>
            <a:r>
              <a:rPr lang="ru-RU" dirty="0" smtClean="0">
                <a:solidFill>
                  <a:srgbClr val="CC0066"/>
                </a:solidFill>
              </a:rPr>
              <a:t>ЧТО</a:t>
            </a:r>
            <a:r>
              <a:rPr lang="ru-RU" dirty="0" smtClean="0"/>
              <a:t> из этой темы педагог даёт обучающимся, но и </a:t>
            </a:r>
            <a:r>
              <a:rPr lang="ru-RU" dirty="0" smtClean="0">
                <a:solidFill>
                  <a:srgbClr val="CC0066"/>
                </a:solidFill>
              </a:rPr>
              <a:t>КАК</a:t>
            </a:r>
            <a:r>
              <a:rPr lang="ru-RU" dirty="0" smtClean="0"/>
              <a:t>, по какой методике и что выполняют сами обучающиеся). Для </a:t>
            </a:r>
            <a:r>
              <a:rPr lang="ru-RU" u="sng" dirty="0" smtClean="0"/>
              <a:t>индивидуальных занятий</a:t>
            </a:r>
            <a:r>
              <a:rPr lang="ru-RU" dirty="0" smtClean="0"/>
              <a:t> (вокалистов и инструменталистов) запись занятий ведётся по годам обучения (классам) с указанием конкретной работы. Для индивидуальных занятий возможна оценочная система контроля занятий  (промежуточная, зачёт, контрольный урок, экзамен  и др., если </a:t>
            </a:r>
            <a:r>
              <a:rPr lang="ru-RU" u="sng" dirty="0" smtClean="0"/>
              <a:t>эта оценочная форма аттестации обучающихся</a:t>
            </a:r>
            <a:r>
              <a:rPr lang="ru-RU" dirty="0" smtClean="0"/>
              <a:t> зафиксирована в локальном акте учреждения). Как правило, для учебных групп декоративно-прикладного профиля второй темой является «Инструменты и материалы». Последняя тема «Итоговое занятие» может включать: обсуждение результатов за год и планы на следующий учебный год, подготовку и проведение итогового выступления или концерта.  Если предполагается проведение в течение года клубных дней, викторин, посещение выставок, музеев, участие в конкурсах, соревнованиях, то это необходимо внести в Учебно-тематический план.</a:t>
            </a:r>
          </a:p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Журнал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12.Педагог (и концертмейстер) знакомятся с содержанием «Указаний» и «Требований»          (в начале и в конце журнала) и расписываются.</a:t>
            </a:r>
          </a:p>
          <a:p>
            <a:pPr>
              <a:buNone/>
            </a:pPr>
            <a:r>
              <a:rPr lang="ru-RU" dirty="0" smtClean="0"/>
              <a:t>13.В течение учебного года списочный состав детей может меняться. В этом случае педагог своевременно делает запись в журнале (вписывает «Данные» на вновь прибывшего во все разделы), ребёнок приступает к занятиям при наличии </a:t>
            </a:r>
            <a:r>
              <a:rPr lang="ru-RU" dirty="0" err="1" smtClean="0"/>
              <a:t>мед.справки</a:t>
            </a:r>
            <a:r>
              <a:rPr lang="ru-RU" dirty="0" smtClean="0"/>
              <a:t> и заявления от родителя.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Журнал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14.	Ежемесячно журнал проверяет ответственный (зам.директора, руководитель отдела или методист), который фиксирует дату проверки, цель проверки и замечания. Также проверяющий отражает нагрузку педагога дополнительного образования (концертмейстера) в неделю. 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Журнал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15.	 Занятия согласно учебному плану в объединениях первого года обучения начинаются        10 сентября, но журнал следует заполнять с 1-го сентября, указывая собеседования с обучающимися и их родителями, предварительное тестирование или начальную диагностику, родительское собрание и другое. Занятия в коллективах второго и более лет обучения начинаются с  1 – го сентября согласно расписанию.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Журнал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16.	 Если воспитанник выбыл, запишите это напротив его фамилии в полагающейся графе в конце журнала и больше его не вписывайте в состав группы.</a:t>
            </a:r>
          </a:p>
          <a:p>
            <a:pPr>
              <a:buNone/>
            </a:pPr>
            <a:r>
              <a:rPr lang="ru-RU" dirty="0" smtClean="0"/>
              <a:t>17.	В «Учёте массовой работы» фиксируются мероприятия, проведённые как внутри коллектива в рамках своего учреждения, так и выездные мероприятия: посещение концертов, спектаклей, участие в соревнованиях, конкурсах различного уровня, запланированных в УТП педагога.	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Журнал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Государственный учетный, финансовый документ, требующий аккуратного, грамотного и своевременного заполнения одним цветом </a:t>
            </a:r>
            <a:r>
              <a:rPr lang="ru-RU" dirty="0" err="1" smtClean="0"/>
              <a:t>цернил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/>
              <a:t>Акт</a:t>
            </a:r>
            <a:br>
              <a:rPr lang="ru-RU" sz="2000" dirty="0" smtClean="0"/>
            </a:br>
            <a:r>
              <a:rPr lang="ru-RU" sz="2000" dirty="0" smtClean="0"/>
              <a:t>о передаче журналов занятий групп </a:t>
            </a:r>
          </a:p>
          <a:p>
            <a:pPr algn="ctr">
              <a:buNone/>
            </a:pPr>
            <a:r>
              <a:rPr lang="ru-RU" sz="2000" dirty="0" smtClean="0"/>
              <a:t>___________2011 года</a:t>
            </a:r>
          </a:p>
          <a:p>
            <a:pPr algn="ctr">
              <a:buNone/>
            </a:pPr>
            <a:r>
              <a:rPr lang="ru-RU" sz="2000" dirty="0" smtClean="0"/>
              <a:t>дополнительного образования в архив</a:t>
            </a:r>
          </a:p>
          <a:p>
            <a:pPr algn="ctr">
              <a:buNone/>
            </a:pPr>
            <a:endParaRPr lang="ru-RU" sz="2000" dirty="0" smtClean="0"/>
          </a:p>
          <a:p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1" y="1714487"/>
          <a:ext cx="8715438" cy="4786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8405"/>
                <a:gridCol w="3509313"/>
                <a:gridCol w="2178860"/>
                <a:gridCol w="2178860"/>
              </a:tblGrid>
              <a:tr h="104636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№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Фамилия, имя, отчество педагога дополнительного образования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Количество журналов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Подпись педагога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24665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20… - 20… учебный год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246659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246659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Журнал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Заполняется строго по окончании рабочего дня и находится в учительской.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Ведение журнала не предполагает проставления точек на предмет присутствия обучающегося. Отсутствие отмечается буквой «</a:t>
            </a:r>
            <a:r>
              <a:rPr lang="ru-RU" dirty="0" err="1" smtClean="0"/>
              <a:t>н</a:t>
            </a:r>
            <a:r>
              <a:rPr lang="ru-RU" dirty="0" smtClean="0"/>
              <a:t>». Вновь принятые дети вносятся в список членов группы с указанием даты поступления. Проведение инструктажа с вновь прибывшими происходит в первый день их занятий.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Журнал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3. Если число отсутствующих превышает 1</a:t>
            </a:r>
            <a:r>
              <a:rPr lang="en-US" dirty="0" smtClean="0"/>
              <a:t>/3 </a:t>
            </a:r>
            <a:r>
              <a:rPr lang="ru-RU" dirty="0" smtClean="0"/>
              <a:t>всего состава обучающихся и фамилии отсутствующих прослеживаются на протяжении 3-4 занятий, возникает вопрос о целесообразности продолжения занятий данного объединения (группы). Количественный состав групп 1 года обучения – 15 человек, 2 года – 12 человек, 3 года – 8 человек. Для групп 4 года обучения и далее возможен меньший состав.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Журнал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4. Если занятие индивидуальное или учащийся отсутствует («</a:t>
            </a:r>
            <a:r>
              <a:rPr lang="ru-RU" dirty="0" err="1" smtClean="0"/>
              <a:t>н</a:t>
            </a:r>
            <a:r>
              <a:rPr lang="ru-RU" dirty="0" smtClean="0"/>
              <a:t>»), в конце журнала прописывается отдача занятия (в свободное время педагога), и эта запись должна присутствовать в дневнике ребёнка. В этот промежуток времени педагог может сделать «взаимопосещение» или пригласить другого учащегося.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Журнал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5.	Заполнение каждого месяца начинается с </a:t>
            </a:r>
            <a:r>
              <a:rPr lang="ru-RU" u="sng" dirty="0" smtClean="0"/>
              <a:t>новой страницы </a:t>
            </a:r>
            <a:r>
              <a:rPr lang="ru-RU" dirty="0" smtClean="0"/>
              <a:t>журнала. Не целесообразно самостоятельно делить или линовать журнал. На заполнение «Содержания занятий» (справа) сам педагог выбирает удобное ему количество строк.	Все числа занятий слева совпадают с количеством занятий справа, включая праздничные, каникулярные дни и дни б/листов.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Журнал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6. Для индивидуальных занятий необходимо заполнить </a:t>
            </a:r>
            <a:r>
              <a:rPr lang="ru-RU" u="sng" dirty="0" smtClean="0"/>
              <a:t>лист-расписание</a:t>
            </a:r>
            <a:r>
              <a:rPr lang="ru-RU" dirty="0" smtClean="0"/>
              <a:t> с указанием времени на каждого обучающегося и  вложить его  в журнал. Педагог ведет «Индивидуальный план» на каждого учащегося, где фиксируется весь педагогический процесс.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0004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Индивидуальный план обучающегося - как заполнить?</a:t>
            </a:r>
            <a:endParaRPr lang="ru-RU" sz="2000" b="1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/>
              <a:t>Муниципальное бюджетное образовательное учреждение дополнительного образования детей Центр детского творчества «Созвездие»</a:t>
            </a:r>
          </a:p>
          <a:p>
            <a:pPr algn="ctr">
              <a:buNone/>
            </a:pPr>
            <a:r>
              <a:rPr lang="ru-RU" sz="2000" dirty="0" smtClean="0"/>
              <a:t>ИНДИВИДУАЛЬНЫЙ ПЛАН ОБУЧАЮЩЕГОСЯ</a:t>
            </a:r>
          </a:p>
          <a:p>
            <a:pPr>
              <a:buNone/>
            </a:pPr>
            <a:r>
              <a:rPr lang="ru-RU" sz="2000" dirty="0" smtClean="0"/>
              <a:t>Ф.И.О. учащегося ________________________________________________</a:t>
            </a:r>
          </a:p>
          <a:p>
            <a:pPr>
              <a:buNone/>
            </a:pPr>
            <a:r>
              <a:rPr lang="ru-RU" sz="2000" dirty="0" smtClean="0"/>
              <a:t>Класс  (объединение)   ___________________________________________</a:t>
            </a:r>
          </a:p>
          <a:p>
            <a:pPr>
              <a:buNone/>
            </a:pPr>
            <a:r>
              <a:rPr lang="ru-RU" sz="2000" dirty="0" smtClean="0"/>
              <a:t>Педагог ________________________________________________________</a:t>
            </a:r>
          </a:p>
          <a:p>
            <a:pPr>
              <a:buNone/>
            </a:pPr>
            <a:r>
              <a:rPr lang="ru-RU" sz="2000" dirty="0" smtClean="0"/>
              <a:t>Учебный год ____________________________________________________</a:t>
            </a:r>
          </a:p>
          <a:p>
            <a:pPr algn="ctr">
              <a:buNone/>
            </a:pPr>
            <a:r>
              <a:rPr lang="ru-RU" sz="2000" b="1" dirty="0" smtClean="0"/>
              <a:t> Программа </a:t>
            </a:r>
            <a:r>
              <a:rPr lang="en-US" sz="2000" b="1" dirty="0" smtClean="0"/>
              <a:t>I</a:t>
            </a:r>
            <a:r>
              <a:rPr lang="ru-RU" sz="2000" b="1" dirty="0" smtClean="0"/>
              <a:t> полугодия:</a:t>
            </a:r>
            <a:r>
              <a:rPr lang="en-US" sz="2000" b="1" dirty="0" smtClean="0"/>
              <a:t> </a:t>
            </a:r>
            <a:endParaRPr lang="ru-RU" sz="2000" b="1" dirty="0" smtClean="0"/>
          </a:p>
          <a:p>
            <a:pPr algn="ctr">
              <a:buNone/>
            </a:pPr>
            <a:r>
              <a:rPr lang="ru-RU" sz="2000" dirty="0" smtClean="0"/>
              <a:t>____________________________________________________________________</a:t>
            </a:r>
          </a:p>
          <a:p>
            <a:pPr>
              <a:buNone/>
            </a:pPr>
            <a:r>
              <a:rPr lang="ru-RU" sz="2000" dirty="0" smtClean="0"/>
              <a:t>Зачет:						Экзамен:</a:t>
            </a:r>
          </a:p>
          <a:p>
            <a:pPr>
              <a:buNone/>
            </a:pPr>
            <a:r>
              <a:rPr lang="ru-RU" sz="2000" dirty="0" smtClean="0"/>
              <a:t>Дата, оценка _________				Дата, оценка _________</a:t>
            </a:r>
          </a:p>
          <a:p>
            <a:pPr algn="ctr">
              <a:buNone/>
            </a:pPr>
            <a:r>
              <a:rPr lang="ru-RU" sz="2000" b="1" dirty="0" smtClean="0"/>
              <a:t>Программа </a:t>
            </a:r>
            <a:r>
              <a:rPr lang="en-US" sz="2000" b="1" dirty="0" smtClean="0"/>
              <a:t>II</a:t>
            </a:r>
            <a:r>
              <a:rPr lang="ru-RU" sz="2000" b="1" dirty="0" smtClean="0"/>
              <a:t> полугодия:</a:t>
            </a:r>
            <a:endParaRPr lang="en-US" sz="2000" b="1" dirty="0" smtClean="0"/>
          </a:p>
          <a:p>
            <a:pPr algn="ctr">
              <a:buNone/>
            </a:pPr>
            <a:r>
              <a:rPr lang="en-US" sz="2000" b="1" dirty="0" smtClean="0"/>
              <a:t>______________________________________________________________________</a:t>
            </a:r>
          </a:p>
          <a:p>
            <a:pPr>
              <a:buNone/>
            </a:pPr>
            <a:r>
              <a:rPr lang="ru-RU" sz="2000" dirty="0" smtClean="0"/>
              <a:t>Зачет:						Экзамен:</a:t>
            </a:r>
          </a:p>
          <a:p>
            <a:pPr>
              <a:buNone/>
            </a:pPr>
            <a:r>
              <a:rPr lang="ru-RU" sz="2000" dirty="0" smtClean="0"/>
              <a:t>Дата, оценка _________				Дата, оценка _________</a:t>
            </a:r>
          </a:p>
          <a:p>
            <a:pPr algn="ctr"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0004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Индивидуальный план обучающегося - как заполнить?</a:t>
            </a:r>
            <a:endParaRPr lang="ru-RU" sz="2000" b="1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429396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000" dirty="0" smtClean="0"/>
              <a:t>Участие в концертах, смотрах, конкурсах, фестивалях (либо соревнованиях, спартакиадах и т.д.):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/>
              <a:t>	_____________________________________________________________________________________________________________________________________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000" dirty="0" smtClean="0"/>
              <a:t>Результативность освоения программы:</a:t>
            </a:r>
          </a:p>
          <a:p>
            <a:pPr algn="ctr">
              <a:spcBef>
                <a:spcPts val="0"/>
              </a:spcBef>
              <a:buNone/>
            </a:pPr>
            <a:endParaRPr lang="ru-RU" sz="2000" dirty="0" smtClean="0"/>
          </a:p>
          <a:p>
            <a:pPr algn="ctr">
              <a:spcBef>
                <a:spcPts val="0"/>
              </a:spcBef>
              <a:buNone/>
            </a:pPr>
            <a:endParaRPr lang="ru-RU" sz="2000" dirty="0" smtClean="0"/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dirty="0" smtClean="0"/>
              <a:t>Итоги учебного года (переведён, оставлен, выбыл - причина):</a:t>
            </a:r>
          </a:p>
          <a:p>
            <a:pPr>
              <a:buNone/>
            </a:pPr>
            <a:r>
              <a:rPr lang="ru-RU" sz="2000" dirty="0" smtClean="0"/>
              <a:t>	___________________________________________________________________</a:t>
            </a:r>
          </a:p>
          <a:p>
            <a:pPr algn="ctr">
              <a:buNone/>
            </a:pPr>
            <a:r>
              <a:rPr lang="ru-RU" sz="2000" dirty="0" smtClean="0"/>
              <a:t>Характеристика учащегося на конец года:</a:t>
            </a:r>
          </a:p>
          <a:p>
            <a:pPr algn="just">
              <a:buNone/>
            </a:pPr>
            <a:r>
              <a:rPr lang="ru-RU" sz="2000" dirty="0" smtClean="0"/>
              <a:t>	______________________________________________________________________________________________________________________________________</a:t>
            </a:r>
          </a:p>
          <a:p>
            <a:pPr>
              <a:buNone/>
            </a:pPr>
            <a:r>
              <a:rPr lang="ru-RU" sz="2000" dirty="0" smtClean="0"/>
              <a:t>	Подпись преподавателя: __________________</a:t>
            </a:r>
          </a:p>
          <a:p>
            <a:pPr>
              <a:buNone/>
            </a:pPr>
            <a:r>
              <a:rPr lang="ru-RU" sz="2000" dirty="0" smtClean="0"/>
              <a:t>	Подпись зам. директора по ДО (ВР,УВР): __________________</a:t>
            </a:r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2071679"/>
          <a:ext cx="8501122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  <a:gridCol w="2357453"/>
                <a:gridCol w="2232438"/>
                <a:gridCol w="2125281"/>
              </a:tblGrid>
              <a:tr h="40935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Раздел1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Образовательный результат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Развивающий результат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Воспитательный результат</a:t>
                      </a:r>
                      <a:endParaRPr lang="ru-RU" sz="1600" dirty="0"/>
                    </a:p>
                  </a:txBody>
                  <a:tcPr/>
                </a:tc>
              </a:tr>
              <a:tr h="23699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Тема 1.1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</a:tr>
              <a:tr h="23699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Тема 1.2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23699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Тема 1.3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23699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Тема 1.4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789</Words>
  <Application>Microsoft Office PowerPoint</Application>
  <PresentationFormat>Экран (4:3)</PresentationFormat>
  <Paragraphs>118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Рекомендации по ведению журнала</vt:lpstr>
      <vt:lpstr>Журнал </vt:lpstr>
      <vt:lpstr>Журнал </vt:lpstr>
      <vt:lpstr>Журнал </vt:lpstr>
      <vt:lpstr>Журнал </vt:lpstr>
      <vt:lpstr>Журнал </vt:lpstr>
      <vt:lpstr>Журнал </vt:lpstr>
      <vt:lpstr>Индивидуальный план обучающегося - как заполнить?</vt:lpstr>
      <vt:lpstr>Индивидуальный план обучающегося - как заполнить?</vt:lpstr>
      <vt:lpstr>Журнал </vt:lpstr>
      <vt:lpstr>Журнал </vt:lpstr>
      <vt:lpstr>Журнал </vt:lpstr>
      <vt:lpstr>Журнал </vt:lpstr>
      <vt:lpstr>Форма заявления родителя</vt:lpstr>
      <vt:lpstr>Журнал </vt:lpstr>
      <vt:lpstr>Журнал </vt:lpstr>
      <vt:lpstr>Журнал </vt:lpstr>
      <vt:lpstr>Журнал </vt:lpstr>
      <vt:lpstr>Журнал 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по ведению журнала</dc:title>
  <cp:lastModifiedBy>ped-3</cp:lastModifiedBy>
  <cp:revision>16</cp:revision>
  <dcterms:modified xsi:type="dcterms:W3CDTF">2012-11-13T07:46:46Z</dcterms:modified>
</cp:coreProperties>
</file>